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899650" cy="6875463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Stardos Stencil" panose="020B0600000101010101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firedata.go.kr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027" y="139428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.8 ]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-196537" y="2075495"/>
            <a:ext cx="608509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ấm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738104" y="5752527"/>
            <a:ext cx="1579072" cy="7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76283" y="5784416"/>
            <a:ext cx="2096961" cy="825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4">
            <a:alphaModFix/>
          </a:blip>
          <a:srcRect l="51168" t="14033" r="26935" b="23280"/>
          <a:stretch/>
        </p:blipFill>
        <p:spPr>
          <a:xfrm>
            <a:off x="1342659" y="1492943"/>
            <a:ext cx="2430988" cy="194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" name="Google Shape;378;p23"/>
          <p:cNvPicPr preferRelativeResize="0"/>
          <p:nvPr/>
        </p:nvPicPr>
        <p:blipFill rotWithShape="1">
          <a:blip r:embed="rId4">
            <a:alphaModFix/>
          </a:blip>
          <a:srcRect l="75687" t="13052" r="1595" b="21319"/>
          <a:stretch/>
        </p:blipFill>
        <p:spPr>
          <a:xfrm>
            <a:off x="6805791" y="3608825"/>
            <a:ext cx="2612614" cy="210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9" name="Google Shape;379;p23"/>
          <p:cNvSpPr/>
          <p:nvPr/>
        </p:nvSpPr>
        <p:spPr>
          <a:xfrm>
            <a:off x="1541080" y="3923332"/>
            <a:ext cx="55212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Thứ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3,lăn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tròn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tắt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trợ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chăn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đập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mạnh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dập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9</a:t>
            </a:r>
            <a:endParaRPr dirty="0"/>
          </a:p>
        </p:txBody>
      </p:sp>
      <p:sp>
        <p:nvSpPr>
          <p:cNvPr id="381" name="Google Shape;381;p23"/>
          <p:cNvSpPr/>
          <p:nvPr/>
        </p:nvSpPr>
        <p:spPr>
          <a:xfrm>
            <a:off x="4301680" y="2063822"/>
            <a:ext cx="8283398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Tiếp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theo,nằm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xuống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đất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23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23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88" name="Google Shape;388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2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2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56F88B8D-E7B3-4CC7-B859-458474B86D2C}"/>
              </a:ext>
            </a:extLst>
          </p:cNvPr>
          <p:cNvSpPr/>
          <p:nvPr/>
        </p:nvSpPr>
        <p:spPr>
          <a:xfrm>
            <a:off x="4034920" y="227198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5E5DEA75-D600-44C1-9525-9B348755FA6B}"/>
              </a:ext>
            </a:extLst>
          </p:cNvPr>
          <p:cNvSpPr/>
          <p:nvPr/>
        </p:nvSpPr>
        <p:spPr>
          <a:xfrm>
            <a:off x="1294633" y="412573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Google Shape;334;p21">
            <a:extLst>
              <a:ext uri="{FF2B5EF4-FFF2-40B4-BE49-F238E27FC236}">
                <a16:creationId xmlns:a16="http://schemas.microsoft.com/office/drawing/2014/main" id="{A96F513B-260D-4283-9B01-D1263B48C930}"/>
              </a:ext>
            </a:extLst>
          </p:cNvPr>
          <p:cNvSpPr/>
          <p:nvPr/>
        </p:nvSpPr>
        <p:spPr>
          <a:xfrm>
            <a:off x="285563" y="23850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35;p21">
            <a:extLst>
              <a:ext uri="{FF2B5EF4-FFF2-40B4-BE49-F238E27FC236}">
                <a16:creationId xmlns:a16="http://schemas.microsoft.com/office/drawing/2014/main" id="{61BD347D-C474-4F43-A4F6-F0DECA27DEAE}"/>
              </a:ext>
            </a:extLst>
          </p:cNvPr>
          <p:cNvSpPr/>
          <p:nvPr/>
        </p:nvSpPr>
        <p:spPr>
          <a:xfrm>
            <a:off x="856928" y="22290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Khi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quần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áo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dính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lửa</a:t>
            </a:r>
            <a:endParaRPr lang="en-US" sz="2800" b="0" i="0" u="none" strike="noStrike" cap="none" dirty="0">
              <a:solidFill>
                <a:srgbClr val="0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4"/>
          <p:cNvSpPr/>
          <p:nvPr/>
        </p:nvSpPr>
        <p:spPr>
          <a:xfrm>
            <a:off x="421960" y="26463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4"/>
          <p:cNvSpPr/>
          <p:nvPr/>
        </p:nvSpPr>
        <p:spPr>
          <a:xfrm>
            <a:off x="1065962" y="24902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Khi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bị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bỏng</a:t>
            </a:r>
            <a:endParaRPr lang="en-US" sz="2800" b="0" i="0" u="none" strike="noStrike" cap="none" dirty="0">
              <a:solidFill>
                <a:srgbClr val="00206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pic>
        <p:nvPicPr>
          <p:cNvPr id="403" name="Google Shape;40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6" y="2061882"/>
            <a:ext cx="3420825" cy="310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4" name="Google Shape;404;p24"/>
          <p:cNvSpPr/>
          <p:nvPr/>
        </p:nvSpPr>
        <p:spPr>
          <a:xfrm>
            <a:off x="3835717" y="2833966"/>
            <a:ext cx="59907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bỏng,làm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bỏng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lạnh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phút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10</a:t>
            </a:r>
            <a:endParaRPr dirty="0"/>
          </a:p>
        </p:txBody>
      </p:sp>
      <p:sp>
        <p:nvSpPr>
          <p:cNvPr id="406" name="Google Shape;406;p24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24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24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410" name="Google Shape;410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2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30BAE361-6E19-4A04-899B-0BF3A8CF0209}"/>
              </a:ext>
            </a:extLst>
          </p:cNvPr>
          <p:cNvSpPr/>
          <p:nvPr/>
        </p:nvSpPr>
        <p:spPr>
          <a:xfrm>
            <a:off x="4493820" y="3065930"/>
            <a:ext cx="278562" cy="278562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288" y="1131032"/>
            <a:ext cx="2932987" cy="512560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24" name="Google Shape;424;p25"/>
          <p:cNvSpPr/>
          <p:nvPr/>
        </p:nvSpPr>
        <p:spPr>
          <a:xfrm>
            <a:off x="3486027" y="2424125"/>
            <a:ext cx="61881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ướt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tế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bỏng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nhiễm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trùng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11</a:t>
            </a:r>
            <a:endParaRPr dirty="0"/>
          </a:p>
        </p:txBody>
      </p:sp>
      <p:sp>
        <p:nvSpPr>
          <p:cNvPr id="428" name="Google Shape;428;p25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25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25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432" name="Google Shape;432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2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5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401;p24">
            <a:extLst>
              <a:ext uri="{FF2B5EF4-FFF2-40B4-BE49-F238E27FC236}">
                <a16:creationId xmlns:a16="http://schemas.microsoft.com/office/drawing/2014/main" id="{9EC951A5-0CC8-4744-B202-C74BBD82E59A}"/>
              </a:ext>
            </a:extLst>
          </p:cNvPr>
          <p:cNvSpPr/>
          <p:nvPr/>
        </p:nvSpPr>
        <p:spPr>
          <a:xfrm>
            <a:off x="421960" y="26463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02;p24">
            <a:extLst>
              <a:ext uri="{FF2B5EF4-FFF2-40B4-BE49-F238E27FC236}">
                <a16:creationId xmlns:a16="http://schemas.microsoft.com/office/drawing/2014/main" id="{66BA0428-4D0E-4FDD-9B2E-FB6BCB5C8CCA}"/>
              </a:ext>
            </a:extLst>
          </p:cNvPr>
          <p:cNvSpPr/>
          <p:nvPr/>
        </p:nvSpPr>
        <p:spPr>
          <a:xfrm>
            <a:off x="1065962" y="24902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Khi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bị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j-ea"/>
                <a:ea typeface="+mj-ea"/>
                <a:cs typeface="Arial"/>
                <a:sym typeface="Arial"/>
              </a:rPr>
              <a:t>bỏng</a:t>
            </a:r>
            <a:endParaRPr sz="2800" b="0" i="0" u="none" strike="noStrike" cap="none" dirty="0">
              <a:solidFill>
                <a:srgbClr val="00206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9079E464-0A53-43D2-989C-8710665326F8}"/>
              </a:ext>
            </a:extLst>
          </p:cNvPr>
          <p:cNvSpPr/>
          <p:nvPr/>
        </p:nvSpPr>
        <p:spPr>
          <a:xfrm>
            <a:off x="3837025" y="2668683"/>
            <a:ext cx="268811" cy="26881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26"/>
          <p:cNvGrpSpPr/>
          <p:nvPr/>
        </p:nvGrpSpPr>
        <p:grpSpPr>
          <a:xfrm>
            <a:off x="1157038" y="1438982"/>
            <a:ext cx="4806315" cy="1569720"/>
            <a:chOff x="1250315" y="1675936"/>
            <a:chExt cx="4806315" cy="1569720"/>
          </a:xfrm>
        </p:grpSpPr>
        <p:sp>
          <p:nvSpPr>
            <p:cNvPr id="446" name="Google Shape;446;p26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7" name="Google Shape;447;p26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448" name="Google Shape;448;p26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" name="Google Shape;449;p26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50" name="Google Shape;450;p26"/>
          <p:cNvGrpSpPr/>
          <p:nvPr/>
        </p:nvGrpSpPr>
        <p:grpSpPr>
          <a:xfrm>
            <a:off x="1094614" y="4564410"/>
            <a:ext cx="4806315" cy="1569720"/>
            <a:chOff x="1250315" y="4994906"/>
            <a:chExt cx="4806315" cy="1569720"/>
          </a:xfrm>
        </p:grpSpPr>
        <p:sp>
          <p:nvSpPr>
            <p:cNvPr id="451" name="Google Shape;451;p26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26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453" name="Google Shape;453;p26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" name="Google Shape;454;p26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55" name="Google Shape;4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972" y="176187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6"/>
          <p:cNvSpPr/>
          <p:nvPr/>
        </p:nvSpPr>
        <p:spPr>
          <a:xfrm>
            <a:off x="367189" y="2111058"/>
            <a:ext cx="609328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tiết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lạnh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khiến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tăng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ễ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Khi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bỏng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ngay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119</a:t>
            </a:r>
            <a:b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thật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ấm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ở HQ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26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6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463" name="Google Shape;46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26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26"/>
          <p:cNvSpPr/>
          <p:nvPr/>
        </p:nvSpPr>
        <p:spPr>
          <a:xfrm>
            <a:off x="1857565" y="211471"/>
            <a:ext cx="666672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an </a:t>
            </a:r>
            <a:r>
              <a:rPr lang="en-US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D37AC54E-8AC2-41F2-9941-EAA2DDD9C547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3B8388B-3F9E-455C-A884-8D0B120F1733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7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27"/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15</a:t>
            </a:r>
            <a:endParaRPr/>
          </a:p>
        </p:txBody>
      </p:sp>
      <p:pic>
        <p:nvPicPr>
          <p:cNvPr id="8" name="Google Shape;452;p25">
            <a:extLst>
              <a:ext uri="{FF2B5EF4-FFF2-40B4-BE49-F238E27FC236}">
                <a16:creationId xmlns:a16="http://schemas.microsoft.com/office/drawing/2014/main" id="{02621112-CF7D-4094-BA17-635D115EE7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0653"/>
          <a:stretch/>
        </p:blipFill>
        <p:spPr>
          <a:xfrm>
            <a:off x="954094" y="2324260"/>
            <a:ext cx="8243694" cy="28690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B38DE96-BA2B-431D-810A-4510415990D9}"/>
              </a:ext>
            </a:extLst>
          </p:cNvPr>
          <p:cNvSpPr/>
          <p:nvPr/>
        </p:nvSpPr>
        <p:spPr>
          <a:xfrm>
            <a:off x="1532963" y="4377178"/>
            <a:ext cx="700010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Giáo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dục</a:t>
            </a:r>
            <a:r>
              <a:rPr lang="en-US" altLang="ko-KR" sz="1600" dirty="0"/>
              <a:t> an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phòng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và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chữa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cháy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nền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tảng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của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hạnh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phúc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dân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74BC9E6-8267-4D68-BE5C-53557D1250BC}"/>
              </a:ext>
            </a:extLst>
          </p:cNvPr>
          <p:cNvSpPr/>
          <p:nvPr/>
        </p:nvSpPr>
        <p:spPr>
          <a:xfrm>
            <a:off x="1181590" y="217217"/>
            <a:ext cx="83644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Cách sử dụng thiết bị sưởi ấm an toàn</a:t>
            </a:r>
          </a:p>
        </p:txBody>
      </p:sp>
      <p:pic>
        <p:nvPicPr>
          <p:cNvPr id="11" name="그림 10" descr="그리기, 방이(가) 표시된 사진&#10;&#10;자동 생성된 설명">
            <a:extLst>
              <a:ext uri="{FF2B5EF4-FFF2-40B4-BE49-F238E27FC236}">
                <a16:creationId xmlns:a16="http://schemas.microsoft.com/office/drawing/2014/main" id="{8532BC9A-DC75-4433-919E-998E1ACC0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32" y="190226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951568" y="2745037"/>
            <a:ext cx="6503330" cy="223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Phòng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cháy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trong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mùa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đông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_ 2p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 Khi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quần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áo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dính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lửa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_ 7p</a:t>
            </a:r>
            <a:endParaRPr sz="2400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 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bị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bỏng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_ 10p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2462517" y="1710109"/>
            <a:ext cx="7735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Cách sử dụng thiết bị sưởi ấm an toàn</a:t>
            </a:r>
            <a:endParaRPr lang="vi-VN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8" name="Google Shape;118;p14"/>
          <p:cNvSpPr/>
          <p:nvPr/>
        </p:nvSpPr>
        <p:spPr>
          <a:xfrm>
            <a:off x="1996133" y="129238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lang="en-US" sz="2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8 ]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127619" y="5575483"/>
            <a:ext cx="4075614" cy="1192107"/>
            <a:chOff x="5717106" y="5611499"/>
            <a:chExt cx="4075614" cy="1192107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7184288D-1875-412B-9BC1-45D21A5B7A41}"/>
              </a:ext>
            </a:extLst>
          </p:cNvPr>
          <p:cNvSpPr/>
          <p:nvPr/>
        </p:nvSpPr>
        <p:spPr>
          <a:xfrm>
            <a:off x="7958136" y="132256"/>
            <a:ext cx="1897421" cy="839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Google Shape;145;p15">
            <a:extLst>
              <a:ext uri="{FF2B5EF4-FFF2-40B4-BE49-F238E27FC236}">
                <a16:creationId xmlns:a16="http://schemas.microsoft.com/office/drawing/2014/main" id="{96B32920-5997-4F5E-8F1C-45416A04372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0253" t="25786" r="34816" b="25283"/>
          <a:stretch/>
        </p:blipFill>
        <p:spPr>
          <a:xfrm>
            <a:off x="8338400" y="188968"/>
            <a:ext cx="1335201" cy="6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6;p15">
            <a:extLst>
              <a:ext uri="{FF2B5EF4-FFF2-40B4-BE49-F238E27FC236}">
                <a16:creationId xmlns:a16="http://schemas.microsoft.com/office/drawing/2014/main" id="{D15AA507-F302-45E5-9786-0D77B8D10BE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4242" y="228708"/>
            <a:ext cx="1773107" cy="69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>
            <a:off x="781050" y="1121124"/>
            <a:ext cx="5200808" cy="1568450"/>
            <a:chOff x="1250315" y="1896146"/>
            <a:chExt cx="4806950" cy="1568450"/>
          </a:xfrm>
        </p:grpSpPr>
        <p:sp>
          <p:nvSpPr>
            <p:cNvPr id="166" name="Google Shape;166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8" name="Google Shape;168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6"/>
          <p:cNvGrpSpPr/>
          <p:nvPr/>
        </p:nvGrpSpPr>
        <p:grpSpPr>
          <a:xfrm>
            <a:off x="927378" y="4183531"/>
            <a:ext cx="4908838" cy="1569660"/>
            <a:chOff x="1250315" y="4483984"/>
            <a:chExt cx="4659777" cy="1408591"/>
          </a:xfrm>
        </p:grpSpPr>
        <p:sp>
          <p:nvSpPr>
            <p:cNvPr id="171" name="Google Shape;171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73" name="Google Shape;173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5" name="Google Shape;175;p16"/>
          <p:cNvSpPr/>
          <p:nvPr/>
        </p:nvSpPr>
        <p:spPr>
          <a:xfrm>
            <a:off x="559735" y="1903854"/>
            <a:ext cx="538067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Mùa đông HQ bắt đầu từ tháng 12 với không khí lạnh từ Siberia gây nên cảm giác rét buốt</a:t>
            </a: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Khí lạnh này bắt đầu từ tháng 12 đến khoảng tháng 2 và nhiệt độ luôn duy trì dưới 0 độ</a:t>
            </a:r>
            <a:b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 tiết với tuyết rơi khắc nghiệt khiến nhu cầu sử dụng sưởii tăng cao và hoả hoạn do các thiết bị sưởi cũng nhiều lên nhanh chóng.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177" name="Google Shape;177;p16"/>
          <p:cNvSpPr/>
          <p:nvPr/>
        </p:nvSpPr>
        <p:spPr>
          <a:xfrm>
            <a:off x="364768" y="24240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990069" y="22679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Phòng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cháy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mùa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đông</a:t>
            </a: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6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183" name="Google Shape;183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6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3</a:t>
            </a:r>
            <a:endParaRPr dirty="0"/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" y="2271753"/>
            <a:ext cx="9898421" cy="3517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2411616" y="1427296"/>
            <a:ext cx="519495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1038776" y="5744675"/>
            <a:ext cx="75124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hoả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hoạn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www.firedata.go.kr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hoạn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mùa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/>
          <p:nvPr/>
        </p:nvSpPr>
        <p:spPr>
          <a:xfrm>
            <a:off x="643596" y="2108461"/>
            <a:ext cx="4151386" cy="2903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</a:rPr>
              <a:t>H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ỏa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hoạn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mùa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điểm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6208442" y="2111944"/>
            <a:ext cx="2589087" cy="2903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rừng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mùa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327911" y="5293300"/>
            <a:ext cx="4316424" cy="2979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1342609" y="5283005"/>
            <a:ext cx="1205381" cy="2979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2836037" y="5248393"/>
            <a:ext cx="1170884" cy="3325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4329465" y="5248394"/>
            <a:ext cx="314870" cy="297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223468" y="2826767"/>
            <a:ext cx="435841" cy="2036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178315" y="4597056"/>
            <a:ext cx="6383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Mùa xuân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192742" y="4020624"/>
            <a:ext cx="5293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Mùa hè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178315" y="3481691"/>
            <a:ext cx="5581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Mùa thu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145919" y="2924862"/>
            <a:ext cx="6447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Mùa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đông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418216" y="5305825"/>
            <a:ext cx="91082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 có người ở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418237" y="5461713"/>
            <a:ext cx="2417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C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 người ở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1359541" y="5283005"/>
            <a:ext cx="7585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Phương tiện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1523106" y="5461667"/>
            <a:ext cx="16818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Vật nguy hiểm, Nơi sản xuất gas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2115637" y="5280658"/>
            <a:ext cx="19832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Đường tàu điện, Tàu thuỷ, Hàng không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3325829" y="5461667"/>
            <a:ext cx="8402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Vùng rừng núi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4212467" y="5287365"/>
            <a:ext cx="4203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Khác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49892" y="5347054"/>
            <a:ext cx="90305" cy="107722"/>
          </a:xfrm>
          <a:prstGeom prst="rect">
            <a:avLst/>
          </a:prstGeom>
          <a:solidFill>
            <a:srgbClr val="E48701"/>
          </a:solidFill>
          <a:ln w="25400" cap="flat" cmpd="sng">
            <a:solidFill>
              <a:srgbClr val="E48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347319" y="5499454"/>
            <a:ext cx="90305" cy="107722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1304192" y="5353400"/>
            <a:ext cx="90305" cy="107722"/>
          </a:xfrm>
          <a:prstGeom prst="rect">
            <a:avLst/>
          </a:prstGeom>
          <a:solidFill>
            <a:srgbClr val="1B95D9"/>
          </a:solidFill>
          <a:ln w="25400" cap="flat" cmpd="sng">
            <a:solidFill>
              <a:srgbClr val="1B95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1426018" y="5528435"/>
            <a:ext cx="90305" cy="107722"/>
          </a:xfrm>
          <a:prstGeom prst="rect">
            <a:avLst/>
          </a:prstGeom>
          <a:solidFill>
            <a:srgbClr val="A8D08C"/>
          </a:solidFill>
          <a:ln w="25400" cap="flat" cmpd="sng">
            <a:solidFill>
              <a:srgbClr val="A8D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2084574" y="5345766"/>
            <a:ext cx="90305" cy="107722"/>
          </a:xfrm>
          <a:prstGeom prst="rect">
            <a:avLst/>
          </a:prstGeom>
          <a:solidFill>
            <a:srgbClr val="2F5496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3243281" y="5520810"/>
            <a:ext cx="90305" cy="107722"/>
          </a:xfrm>
          <a:prstGeom prst="rect">
            <a:avLst/>
          </a:prstGeom>
          <a:solidFill>
            <a:srgbClr val="F05E27"/>
          </a:solidFill>
          <a:ln w="25400" cap="flat" cmpd="sng">
            <a:solidFill>
              <a:srgbClr val="F05E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4108816" y="5354338"/>
            <a:ext cx="90305" cy="107722"/>
          </a:xfrm>
          <a:prstGeom prst="rect">
            <a:avLst/>
          </a:prstGeom>
          <a:solidFill>
            <a:srgbClr val="86D1E4"/>
          </a:solidFill>
          <a:ln w="25400" cap="flat" cmpd="sng">
            <a:solidFill>
              <a:srgbClr val="86D1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17"/>
          <p:cNvGrpSpPr/>
          <p:nvPr/>
        </p:nvGrpSpPr>
        <p:grpSpPr>
          <a:xfrm>
            <a:off x="5821577" y="5672721"/>
            <a:ext cx="4075614" cy="1192107"/>
            <a:chOff x="5717106" y="5611499"/>
            <a:chExt cx="4075614" cy="1192107"/>
          </a:xfrm>
        </p:grpSpPr>
        <p:pic>
          <p:nvPicPr>
            <p:cNvPr id="231" name="Google Shape;231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17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17"/>
          <p:cNvSpPr/>
          <p:nvPr/>
        </p:nvSpPr>
        <p:spPr>
          <a:xfrm>
            <a:off x="5999212" y="5353400"/>
            <a:ext cx="301125" cy="23785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5413482" y="5346964"/>
            <a:ext cx="301125" cy="23785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5262144" y="5380359"/>
            <a:ext cx="60785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Cháy rừng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5868993" y="5375769"/>
            <a:ext cx="93968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Cháy trên cánh đồng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77;p16">
            <a:extLst>
              <a:ext uri="{FF2B5EF4-FFF2-40B4-BE49-F238E27FC236}">
                <a16:creationId xmlns:a16="http://schemas.microsoft.com/office/drawing/2014/main" id="{139F99F7-18B8-433B-BAA5-6C2BF3A3654E}"/>
              </a:ext>
            </a:extLst>
          </p:cNvPr>
          <p:cNvSpPr/>
          <p:nvPr/>
        </p:nvSpPr>
        <p:spPr>
          <a:xfrm>
            <a:off x="364768" y="24240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78;p16">
            <a:extLst>
              <a:ext uri="{FF2B5EF4-FFF2-40B4-BE49-F238E27FC236}">
                <a16:creationId xmlns:a16="http://schemas.microsoft.com/office/drawing/2014/main" id="{C0D2C195-C9B7-4DA2-8B5D-BA817DE91198}"/>
              </a:ext>
            </a:extLst>
          </p:cNvPr>
          <p:cNvSpPr/>
          <p:nvPr/>
        </p:nvSpPr>
        <p:spPr>
          <a:xfrm>
            <a:off x="990069" y="22679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Phòng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cháy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mùa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đông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2023992-B1D0-4FA7-B29C-E5848CFB756C}"/>
              </a:ext>
            </a:extLst>
          </p:cNvPr>
          <p:cNvSpPr/>
          <p:nvPr/>
        </p:nvSpPr>
        <p:spPr>
          <a:xfrm>
            <a:off x="2580855" y="1427296"/>
            <a:ext cx="4491563" cy="52774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hoả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hoạn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mùa</a:t>
            </a:r>
            <a:endParaRPr lang="en-US" altLang="ko-KR"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168"/>
            <a:ext cx="9897192" cy="690063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/>
          <p:nvPr/>
        </p:nvSpPr>
        <p:spPr>
          <a:xfrm>
            <a:off x="4634948" y="1620029"/>
            <a:ext cx="47118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đông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tăng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cao,cũng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513" y="1380053"/>
            <a:ext cx="3033572" cy="212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0" name="Google Shape;250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253" name="Google Shape;253;p18"/>
          <p:cNvSpPr/>
          <p:nvPr/>
        </p:nvSpPr>
        <p:spPr>
          <a:xfrm>
            <a:off x="4634831" y="3771757"/>
            <a:ext cx="47119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thói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kĩ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thủ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sàn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150" y="3771757"/>
            <a:ext cx="3043935" cy="235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5" name="Google Shape;255;p18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8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59" name="Google Shape;259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18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ABBE85F6-216C-405B-9CF4-52479940851A}"/>
              </a:ext>
            </a:extLst>
          </p:cNvPr>
          <p:cNvSpPr/>
          <p:nvPr/>
        </p:nvSpPr>
        <p:spPr>
          <a:xfrm>
            <a:off x="4398269" y="18163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22ED0242-89A4-477F-9E49-BC936BBCDD28}"/>
              </a:ext>
            </a:extLst>
          </p:cNvPr>
          <p:cNvSpPr/>
          <p:nvPr/>
        </p:nvSpPr>
        <p:spPr>
          <a:xfrm>
            <a:off x="4398152" y="39386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Google Shape;177;p16">
            <a:extLst>
              <a:ext uri="{FF2B5EF4-FFF2-40B4-BE49-F238E27FC236}">
                <a16:creationId xmlns:a16="http://schemas.microsoft.com/office/drawing/2014/main" id="{0130BD0F-9983-4EF8-B050-59EDFF190D98}"/>
              </a:ext>
            </a:extLst>
          </p:cNvPr>
          <p:cNvSpPr/>
          <p:nvPr/>
        </p:nvSpPr>
        <p:spPr>
          <a:xfrm>
            <a:off x="364768" y="24240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78;p16">
            <a:extLst>
              <a:ext uri="{FF2B5EF4-FFF2-40B4-BE49-F238E27FC236}">
                <a16:creationId xmlns:a16="http://schemas.microsoft.com/office/drawing/2014/main" id="{60245EC4-56E2-4C6D-89B0-3DF582667543}"/>
              </a:ext>
            </a:extLst>
          </p:cNvPr>
          <p:cNvSpPr/>
          <p:nvPr/>
        </p:nvSpPr>
        <p:spPr>
          <a:xfrm>
            <a:off x="990069" y="22679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Phòng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cháy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mùa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đông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 descr="화면 캡처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50974" y="1852119"/>
            <a:ext cx="2681521" cy="25212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73" name="Google Shape;273;p19" descr="화면 캡처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6644" y="1852118"/>
            <a:ext cx="2687683" cy="25212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74" name="Google Shape;274;p19"/>
          <p:cNvSpPr/>
          <p:nvPr/>
        </p:nvSpPr>
        <p:spPr>
          <a:xfrm>
            <a:off x="4010906" y="3006969"/>
            <a:ext cx="2211286" cy="642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D83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4510281" y="3184483"/>
            <a:ext cx="11272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 1M 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1429921" y="4565534"/>
            <a:ext cx="7556464" cy="112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Giữ khoảng cách trên 1M giữa thiết bị sưởi nhiệt và các vật dụng dễ bắt lửa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5</a:t>
            </a:r>
            <a:endParaRPr dirty="0"/>
          </a:p>
        </p:txBody>
      </p:sp>
      <p:sp>
        <p:nvSpPr>
          <p:cNvPr id="280" name="Google Shape;280;p19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9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9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84" name="Google Shape;284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9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177;p16">
            <a:extLst>
              <a:ext uri="{FF2B5EF4-FFF2-40B4-BE49-F238E27FC236}">
                <a16:creationId xmlns:a16="http://schemas.microsoft.com/office/drawing/2014/main" id="{B66D4294-5A66-45D5-97AD-C0CFB466EE5D}"/>
              </a:ext>
            </a:extLst>
          </p:cNvPr>
          <p:cNvSpPr/>
          <p:nvPr/>
        </p:nvSpPr>
        <p:spPr>
          <a:xfrm>
            <a:off x="364768" y="24240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78;p16">
            <a:extLst>
              <a:ext uri="{FF2B5EF4-FFF2-40B4-BE49-F238E27FC236}">
                <a16:creationId xmlns:a16="http://schemas.microsoft.com/office/drawing/2014/main" id="{A6464C9C-DE71-4AB3-A455-BA60BC22D98D}"/>
              </a:ext>
            </a:extLst>
          </p:cNvPr>
          <p:cNvSpPr/>
          <p:nvPr/>
        </p:nvSpPr>
        <p:spPr>
          <a:xfrm>
            <a:off x="990069" y="22679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Phòng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cháy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mùa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đông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A68EC54B-C6DA-46F6-AEA9-B865E430E5B2}"/>
              </a:ext>
            </a:extLst>
          </p:cNvPr>
          <p:cNvSpPr/>
          <p:nvPr/>
        </p:nvSpPr>
        <p:spPr>
          <a:xfrm>
            <a:off x="1298748" y="4785818"/>
            <a:ext cx="284267" cy="28426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812" y="1721429"/>
            <a:ext cx="3153035" cy="204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8" name="Google Shape;298;p20"/>
          <p:cNvSpPr/>
          <p:nvPr/>
        </p:nvSpPr>
        <p:spPr>
          <a:xfrm>
            <a:off x="4758986" y="2084481"/>
            <a:ext cx="49498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ổ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cắm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812" y="4066700"/>
            <a:ext cx="3153035" cy="218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0" name="Google Shape;300;p20"/>
          <p:cNvSpPr/>
          <p:nvPr/>
        </p:nvSpPr>
        <p:spPr>
          <a:xfrm>
            <a:off x="4762130" y="4497955"/>
            <a:ext cx="49498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cuộn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tròn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lực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thảm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6</a:t>
            </a:r>
            <a:endParaRPr dirty="0"/>
          </a:p>
        </p:txBody>
      </p:sp>
      <p:sp>
        <p:nvSpPr>
          <p:cNvPr id="304" name="Google Shape;304;p20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0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0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08" name="Google Shape;308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20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321F10B4-C4B6-4FDA-B900-12C4EB0DD273}"/>
              </a:ext>
            </a:extLst>
          </p:cNvPr>
          <p:cNvSpPr/>
          <p:nvPr/>
        </p:nvSpPr>
        <p:spPr>
          <a:xfrm>
            <a:off x="4505000" y="229148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2B34AA8E-7731-4E07-B316-80FF9651C6DF}"/>
              </a:ext>
            </a:extLst>
          </p:cNvPr>
          <p:cNvSpPr/>
          <p:nvPr/>
        </p:nvSpPr>
        <p:spPr>
          <a:xfrm>
            <a:off x="4505000" y="470412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Google Shape;177;p16">
            <a:extLst>
              <a:ext uri="{FF2B5EF4-FFF2-40B4-BE49-F238E27FC236}">
                <a16:creationId xmlns:a16="http://schemas.microsoft.com/office/drawing/2014/main" id="{662F9B72-6C13-48C0-ACD0-339EA7C0B97D}"/>
              </a:ext>
            </a:extLst>
          </p:cNvPr>
          <p:cNvSpPr/>
          <p:nvPr/>
        </p:nvSpPr>
        <p:spPr>
          <a:xfrm>
            <a:off x="364768" y="24240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78;p16">
            <a:extLst>
              <a:ext uri="{FF2B5EF4-FFF2-40B4-BE49-F238E27FC236}">
                <a16:creationId xmlns:a16="http://schemas.microsoft.com/office/drawing/2014/main" id="{629EA122-623F-44D0-8E55-D2F7911F8E6E}"/>
              </a:ext>
            </a:extLst>
          </p:cNvPr>
          <p:cNvSpPr/>
          <p:nvPr/>
        </p:nvSpPr>
        <p:spPr>
          <a:xfrm>
            <a:off x="990069" y="22679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Phòng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cháy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trong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mùa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đông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290" y="1547448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21"/>
          <p:cNvGrpSpPr/>
          <p:nvPr/>
        </p:nvGrpSpPr>
        <p:grpSpPr>
          <a:xfrm>
            <a:off x="781050" y="1547448"/>
            <a:ext cx="5200808" cy="1568450"/>
            <a:chOff x="1250315" y="1896146"/>
            <a:chExt cx="4806950" cy="1568450"/>
          </a:xfrm>
        </p:grpSpPr>
        <p:sp>
          <p:nvSpPr>
            <p:cNvPr id="323" name="Google Shape;323;p21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21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325" name="Google Shape;325;p21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21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27" name="Google Shape;327;p21"/>
          <p:cNvGrpSpPr/>
          <p:nvPr/>
        </p:nvGrpSpPr>
        <p:grpSpPr>
          <a:xfrm>
            <a:off x="927378" y="3366425"/>
            <a:ext cx="4908838" cy="1569660"/>
            <a:chOff x="1250315" y="4483984"/>
            <a:chExt cx="4659777" cy="1408591"/>
          </a:xfrm>
        </p:grpSpPr>
        <p:sp>
          <p:nvSpPr>
            <p:cNvPr id="328" name="Google Shape;328;p21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" name="Google Shape;329;p21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330" name="Google Shape;330;p21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" name="Google Shape;331;p21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32" name="Google Shape;332;p21"/>
          <p:cNvSpPr/>
          <p:nvPr/>
        </p:nvSpPr>
        <p:spPr>
          <a:xfrm>
            <a:off x="1027602" y="2398710"/>
            <a:ext cx="4949825" cy="180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Khi đi ngoài trời lạnh về và chui vào lò sửa hay quạt sưởi làm bén lửa vào quần áo</a:t>
            </a:r>
            <a:b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Phải làm sao đây?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7</a:t>
            </a:r>
            <a:endParaRPr dirty="0"/>
          </a:p>
        </p:txBody>
      </p:sp>
      <p:sp>
        <p:nvSpPr>
          <p:cNvPr id="334" name="Google Shape;334;p21"/>
          <p:cNvSpPr/>
          <p:nvPr/>
        </p:nvSpPr>
        <p:spPr>
          <a:xfrm>
            <a:off x="285563" y="23850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856928" y="22290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Khi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quần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áo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dính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lửa</a:t>
            </a:r>
            <a:endParaRPr lang="en-US" sz="2800" b="0" i="0" u="none" strike="noStrike" cap="none" dirty="0">
              <a:solidFill>
                <a:srgbClr val="0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21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40" name="Google Shape;340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 rotWithShape="1">
          <a:blip r:embed="rId4">
            <a:alphaModFix/>
          </a:blip>
          <a:srcRect l="2759" t="13212" r="75363" b="20806"/>
          <a:stretch/>
        </p:blipFill>
        <p:spPr>
          <a:xfrm>
            <a:off x="868977" y="1312065"/>
            <a:ext cx="2966740" cy="2368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4" name="Google Shape;354;p22"/>
          <p:cNvPicPr preferRelativeResize="0"/>
          <p:nvPr/>
        </p:nvPicPr>
        <p:blipFill rotWithShape="1">
          <a:blip r:embed="rId4">
            <a:alphaModFix/>
          </a:blip>
          <a:srcRect l="26396" t="13052" r="50885" b="21319"/>
          <a:stretch/>
        </p:blipFill>
        <p:spPr>
          <a:xfrm>
            <a:off x="6492192" y="3680146"/>
            <a:ext cx="2507323" cy="202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5" name="Google Shape;355;p22"/>
          <p:cNvSpPr/>
          <p:nvPr/>
        </p:nvSpPr>
        <p:spPr>
          <a:xfrm>
            <a:off x="4371481" y="2064265"/>
            <a:ext cx="45381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tiên,không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chuyển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đứng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1096127" y="4233850"/>
            <a:ext cx="52830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mắt,mũi,miệng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tránh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bỏng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mặt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hít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8</a:t>
            </a:r>
            <a:endParaRPr dirty="0"/>
          </a:p>
        </p:txBody>
      </p:sp>
      <p:sp>
        <p:nvSpPr>
          <p:cNvPr id="360" name="Google Shape;360;p22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2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2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64" name="Google Shape;364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2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959929F7-18E7-41DC-AA85-68A106357BAA}"/>
              </a:ext>
            </a:extLst>
          </p:cNvPr>
          <p:cNvSpPr/>
          <p:nvPr/>
        </p:nvSpPr>
        <p:spPr>
          <a:xfrm>
            <a:off x="4146581" y="227515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3C8989F5-EA2F-4335-A7F9-7480B1BD6EB9}"/>
              </a:ext>
            </a:extLst>
          </p:cNvPr>
          <p:cNvSpPr/>
          <p:nvPr/>
        </p:nvSpPr>
        <p:spPr>
          <a:xfrm>
            <a:off x="877418" y="444110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Google Shape;334;p21">
            <a:extLst>
              <a:ext uri="{FF2B5EF4-FFF2-40B4-BE49-F238E27FC236}">
                <a16:creationId xmlns:a16="http://schemas.microsoft.com/office/drawing/2014/main" id="{9B2D7E7C-7E75-4581-A8D0-4346EDA556E9}"/>
              </a:ext>
            </a:extLst>
          </p:cNvPr>
          <p:cNvSpPr/>
          <p:nvPr/>
        </p:nvSpPr>
        <p:spPr>
          <a:xfrm>
            <a:off x="285563" y="23850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35;p21">
            <a:extLst>
              <a:ext uri="{FF2B5EF4-FFF2-40B4-BE49-F238E27FC236}">
                <a16:creationId xmlns:a16="http://schemas.microsoft.com/office/drawing/2014/main" id="{440EE478-88AA-4A9A-9C6E-46B89F40997E}"/>
              </a:ext>
            </a:extLst>
          </p:cNvPr>
          <p:cNvSpPr/>
          <p:nvPr/>
        </p:nvSpPr>
        <p:spPr>
          <a:xfrm>
            <a:off x="856928" y="22290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Khi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quần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áo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dính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ea"/>
                <a:ea typeface="+mn-ea"/>
                <a:cs typeface="Calibri"/>
                <a:sym typeface="Calibri"/>
              </a:rPr>
              <a:t>lửa</a:t>
            </a:r>
            <a:endParaRPr lang="en-US" sz="2800" b="0" i="0" u="none" strike="noStrike" cap="none" dirty="0">
              <a:solidFill>
                <a:srgbClr val="0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617</Words>
  <Application>Microsoft Office PowerPoint</Application>
  <PresentationFormat>사용자 지정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17</cp:revision>
  <dcterms:modified xsi:type="dcterms:W3CDTF">2020-10-20T13:41:48Z</dcterms:modified>
</cp:coreProperties>
</file>